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6"/>
  </p:handoutMasterIdLst>
  <p:sldIdLst>
    <p:sldId id="256" r:id="rId2"/>
    <p:sldId id="257" r:id="rId3"/>
    <p:sldId id="258" r:id="rId4"/>
    <p:sldId id="269" r:id="rId5"/>
    <p:sldId id="271" r:id="rId6"/>
    <p:sldId id="272" r:id="rId7"/>
    <p:sldId id="273" r:id="rId8"/>
    <p:sldId id="274" r:id="rId9"/>
    <p:sldId id="275" r:id="rId10"/>
    <p:sldId id="276" r:id="rId11"/>
    <p:sldId id="277" r:id="rId12"/>
    <p:sldId id="278" r:id="rId13"/>
    <p:sldId id="279" r:id="rId14"/>
    <p:sldId id="280" r:id="rId15"/>
    <p:sldId id="281" r:id="rId16"/>
    <p:sldId id="283" r:id="rId17"/>
    <p:sldId id="298"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 id="265" r:id="rId32"/>
    <p:sldId id="263" r:id="rId33"/>
    <p:sldId id="267" r:id="rId34"/>
    <p:sldId id="264"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8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865DA89-2D32-4BBC-9534-569EE2C2D2C6}" type="datetimeFigureOut">
              <a:rPr lang="en-GB" smtClean="0"/>
              <a:t>22/11/2016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CED0B58-89CE-48FF-95C0-3E10849CDC9C}" type="slidenum">
              <a:rPr lang="en-GB" smtClean="0"/>
              <a:t>‹#›</a:t>
            </a:fld>
            <a:endParaRPr lang="en-GB"/>
          </a:p>
        </p:txBody>
      </p:sp>
    </p:spTree>
    <p:extLst>
      <p:ext uri="{BB962C8B-B14F-4D97-AF65-F5344CB8AC3E}">
        <p14:creationId xmlns:p14="http://schemas.microsoft.com/office/powerpoint/2010/main" val="267154981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D59D3C-B609-4AA2-8515-C7473CAC7CEB}" type="datetimeFigureOut">
              <a:rPr lang="en-GB" smtClean="0"/>
              <a:t>22/11/2016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969C3-472B-46FE-8585-397637A506AC}"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D59D3C-B609-4AA2-8515-C7473CAC7CEB}" type="datetimeFigureOut">
              <a:rPr lang="en-GB" smtClean="0"/>
              <a:t>22/11/2016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969C3-472B-46FE-8585-397637A506AC}"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D59D3C-B609-4AA2-8515-C7473CAC7CEB}" type="datetimeFigureOut">
              <a:rPr lang="en-GB" smtClean="0"/>
              <a:t>22/11/2016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969C3-472B-46FE-8585-397637A506AC}" type="slidenum">
              <a:rPr lang="en-GB" smtClean="0"/>
              <a:t>‹#›</a:t>
            </a:fld>
            <a:endParaRPr lang="en-GB"/>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D59D3C-B609-4AA2-8515-C7473CAC7CEB}" type="datetimeFigureOut">
              <a:rPr lang="en-GB" smtClean="0"/>
              <a:t>22/11/2016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969C3-472B-46FE-8585-397637A506AC}" type="slidenum">
              <a:rPr lang="en-GB" smtClean="0"/>
              <a:t>‹#›</a:t>
            </a:fld>
            <a:endParaRPr lang="en-GB"/>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D59D3C-B609-4AA2-8515-C7473CAC7CEB}" type="datetimeFigureOut">
              <a:rPr lang="en-GB" smtClean="0"/>
              <a:t>22/11/2016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969C3-472B-46FE-8585-397637A506AC}"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D59D3C-B609-4AA2-8515-C7473CAC7CEB}" type="datetimeFigureOut">
              <a:rPr lang="en-GB" smtClean="0"/>
              <a:t>22/11/2016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6969C3-472B-46FE-8585-397637A506AC}" type="slidenum">
              <a:rPr lang="en-GB" smtClean="0"/>
              <a:t>‹#›</a:t>
            </a:fld>
            <a:endParaRPr lang="en-GB"/>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D59D3C-B609-4AA2-8515-C7473CAC7CEB}" type="datetimeFigureOut">
              <a:rPr lang="en-GB" smtClean="0"/>
              <a:t>22/11/2016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6969C3-472B-46FE-8585-397637A506AC}"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D59D3C-B609-4AA2-8515-C7473CAC7CEB}" type="datetimeFigureOut">
              <a:rPr lang="en-GB" smtClean="0"/>
              <a:t>22/11/2016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6969C3-472B-46FE-8585-397637A506AC}"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D59D3C-B609-4AA2-8515-C7473CAC7CEB}" type="datetimeFigureOut">
              <a:rPr lang="en-GB" smtClean="0"/>
              <a:t>22/11/2016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6969C3-472B-46FE-8585-397637A506AC}"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D59D3C-B609-4AA2-8515-C7473CAC7CEB}" type="datetimeFigureOut">
              <a:rPr lang="en-GB" smtClean="0"/>
              <a:t>22/11/2016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6969C3-472B-46FE-8585-397637A506AC}" type="slidenum">
              <a:rPr lang="en-GB" smtClean="0"/>
              <a:t>‹#›</a:t>
            </a:fld>
            <a:endParaRPr lang="en-GB"/>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D59D3C-B609-4AA2-8515-C7473CAC7CEB}" type="datetimeFigureOut">
              <a:rPr lang="en-GB" smtClean="0"/>
              <a:t>22/11/2016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6969C3-472B-46FE-8585-397637A506AC}" type="slidenum">
              <a:rPr lang="en-GB" smtClean="0"/>
              <a:t>‹#›</a:t>
            </a:fld>
            <a:endParaRPr lang="en-GB"/>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D59D3C-B609-4AA2-8515-C7473CAC7CEB}" type="datetimeFigureOut">
              <a:rPr lang="en-GB" smtClean="0"/>
              <a:t>22/11/2016</a:t>
            </a:fld>
            <a:endParaRPr lang="en-GB"/>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GB"/>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46969C3-472B-46FE-8585-397637A506AC}" type="slidenum">
              <a:rPr lang="en-GB" smtClean="0"/>
              <a:t>‹#›</a:t>
            </a:fld>
            <a:endParaRPr lang="en-GB"/>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7772400" cy="1368152"/>
          </a:xfrm>
        </p:spPr>
        <p:txBody>
          <a:bodyPr/>
          <a:lstStyle/>
          <a:p>
            <a:r>
              <a:rPr lang="en-GB" dirty="0" smtClean="0"/>
              <a:t>Welcome to Wye Surgery</a:t>
            </a:r>
            <a:endParaRPr lang="en-GB" dirty="0"/>
          </a:p>
        </p:txBody>
      </p:sp>
      <p:sp>
        <p:nvSpPr>
          <p:cNvPr id="3" name="Subtitle 2"/>
          <p:cNvSpPr>
            <a:spLocks noGrp="1"/>
          </p:cNvSpPr>
          <p:nvPr>
            <p:ph type="subTitle" idx="1"/>
          </p:nvPr>
        </p:nvSpPr>
        <p:spPr>
          <a:xfrm>
            <a:off x="2879183" y="5229200"/>
            <a:ext cx="3456384" cy="1440160"/>
          </a:xfrm>
        </p:spPr>
        <p:txBody>
          <a:bodyPr>
            <a:normAutofit fontScale="92500" lnSpcReduction="20000"/>
          </a:bodyPr>
          <a:lstStyle/>
          <a:p>
            <a:r>
              <a:rPr lang="en-GB" sz="1800" dirty="0" err="1" smtClean="0">
                <a:solidFill>
                  <a:schemeClr val="tx1"/>
                </a:solidFill>
              </a:rPr>
              <a:t>Oxenturn</a:t>
            </a:r>
            <a:r>
              <a:rPr lang="en-GB" sz="1800" dirty="0" smtClean="0">
                <a:solidFill>
                  <a:schemeClr val="tx1"/>
                </a:solidFill>
              </a:rPr>
              <a:t> Road</a:t>
            </a:r>
          </a:p>
          <a:p>
            <a:r>
              <a:rPr lang="en-GB" sz="1800" dirty="0" smtClean="0">
                <a:solidFill>
                  <a:schemeClr val="tx1"/>
                </a:solidFill>
              </a:rPr>
              <a:t>Wye</a:t>
            </a:r>
          </a:p>
          <a:p>
            <a:r>
              <a:rPr lang="en-GB" sz="1800" dirty="0" smtClean="0">
                <a:solidFill>
                  <a:schemeClr val="tx1"/>
                </a:solidFill>
              </a:rPr>
              <a:t>Ashford</a:t>
            </a:r>
          </a:p>
          <a:p>
            <a:r>
              <a:rPr lang="en-GB" sz="1800" dirty="0" smtClean="0">
                <a:solidFill>
                  <a:schemeClr val="tx1"/>
                </a:solidFill>
              </a:rPr>
              <a:t>TN25 5AY</a:t>
            </a:r>
          </a:p>
          <a:p>
            <a:r>
              <a:rPr lang="en-GB" sz="1800" dirty="0" smtClean="0">
                <a:solidFill>
                  <a:schemeClr val="tx1"/>
                </a:solidFill>
              </a:rPr>
              <a:t>01233 - 884585</a:t>
            </a:r>
          </a:p>
          <a:p>
            <a:endParaRPr lang="en-GB" sz="1400" dirty="0" smtClean="0"/>
          </a:p>
          <a:p>
            <a:endParaRPr lang="en-GB" sz="1400" dirty="0" smtClean="0"/>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3728" y="1751193"/>
            <a:ext cx="4791750" cy="3189975"/>
          </a:xfrm>
          <a:prstGeom prst="rect">
            <a:avLst/>
          </a:prstGeom>
        </p:spPr>
      </p:pic>
    </p:spTree>
    <p:extLst>
      <p:ext uri="{BB962C8B-B14F-4D97-AF65-F5344CB8AC3E}">
        <p14:creationId xmlns:p14="http://schemas.microsoft.com/office/powerpoint/2010/main" val="15329249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GB" dirty="0" smtClean="0"/>
              <a:t>We provide external intermediate and secondary care clinics in the surgery covering the following;</a:t>
            </a:r>
          </a:p>
          <a:p>
            <a:r>
              <a:rPr lang="en-GB" dirty="0" smtClean="0"/>
              <a:t>Cardiology</a:t>
            </a:r>
          </a:p>
          <a:p>
            <a:r>
              <a:rPr lang="en-GB" dirty="0" smtClean="0"/>
              <a:t>Colorectal Surgery</a:t>
            </a:r>
          </a:p>
          <a:p>
            <a:r>
              <a:rPr lang="en-GB" dirty="0" smtClean="0"/>
              <a:t>Ear Nose and Throat</a:t>
            </a:r>
          </a:p>
          <a:p>
            <a:r>
              <a:rPr lang="en-GB" dirty="0" smtClean="0"/>
              <a:t>General and Vascular Surgery</a:t>
            </a:r>
          </a:p>
          <a:p>
            <a:r>
              <a:rPr lang="en-GB" dirty="0" smtClean="0"/>
              <a:t>Minor Surgery</a:t>
            </a:r>
          </a:p>
          <a:p>
            <a:r>
              <a:rPr lang="en-GB" dirty="0" smtClean="0"/>
              <a:t>Micro-suction</a:t>
            </a:r>
          </a:p>
          <a:p>
            <a:r>
              <a:rPr lang="en-GB" dirty="0" smtClean="0"/>
              <a:t>Audiology</a:t>
            </a:r>
          </a:p>
          <a:p>
            <a:r>
              <a:rPr lang="en-GB" dirty="0" smtClean="0"/>
              <a:t>Ultrasonography</a:t>
            </a:r>
          </a:p>
          <a:p>
            <a:r>
              <a:rPr lang="en-GB" dirty="0" smtClean="0"/>
              <a:t>Podiatry </a:t>
            </a:r>
            <a:r>
              <a:rPr lang="en-GB" dirty="0"/>
              <a:t>clinic hosted monthly.</a:t>
            </a:r>
          </a:p>
          <a:p>
            <a:r>
              <a:rPr lang="en-GB" dirty="0"/>
              <a:t>Counsellor </a:t>
            </a:r>
            <a:r>
              <a:rPr lang="en-GB" dirty="0" smtClean="0"/>
              <a:t> hosted </a:t>
            </a:r>
            <a:r>
              <a:rPr lang="en-GB" dirty="0"/>
              <a:t>weekly.</a:t>
            </a:r>
          </a:p>
          <a:p>
            <a:r>
              <a:rPr lang="en-GB" dirty="0"/>
              <a:t>Cardiac Rehab nurse visits once a month</a:t>
            </a:r>
          </a:p>
          <a:p>
            <a:endParaRPr lang="en-GB" dirty="0"/>
          </a:p>
        </p:txBody>
      </p:sp>
      <p:sp>
        <p:nvSpPr>
          <p:cNvPr id="3" name="Title 2"/>
          <p:cNvSpPr>
            <a:spLocks noGrp="1"/>
          </p:cNvSpPr>
          <p:nvPr>
            <p:ph type="title"/>
          </p:nvPr>
        </p:nvSpPr>
        <p:spPr/>
        <p:txBody>
          <a:bodyPr/>
          <a:lstStyle/>
          <a:p>
            <a:r>
              <a:rPr lang="en-GB" dirty="0" smtClean="0"/>
              <a:t>Are we effective</a:t>
            </a:r>
            <a:endParaRPr lang="en-GB" dirty="0"/>
          </a:p>
        </p:txBody>
      </p:sp>
    </p:spTree>
    <p:extLst>
      <p:ext uri="{BB962C8B-B14F-4D97-AF65-F5344CB8AC3E}">
        <p14:creationId xmlns:p14="http://schemas.microsoft.com/office/powerpoint/2010/main" val="9253479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QOF score in the most recent year was</a:t>
            </a:r>
            <a:endParaRPr lang="en-GB" dirty="0"/>
          </a:p>
          <a:p>
            <a:r>
              <a:rPr lang="en-GB" dirty="0" smtClean="0"/>
              <a:t>We use the skills of an external QOF specialist to ensure that work is effectively and accurately recorded.</a:t>
            </a:r>
          </a:p>
          <a:p>
            <a:r>
              <a:rPr lang="en-GB" dirty="0" smtClean="0"/>
              <a:t>We have a QOF lead who works closely with the specialist and ensures that data bases are kept current and patients are contacted when reviews are required.</a:t>
            </a:r>
            <a:endParaRPr lang="en-GB" dirty="0"/>
          </a:p>
        </p:txBody>
      </p:sp>
      <p:sp>
        <p:nvSpPr>
          <p:cNvPr id="3" name="Title 2"/>
          <p:cNvSpPr>
            <a:spLocks noGrp="1"/>
          </p:cNvSpPr>
          <p:nvPr>
            <p:ph type="title"/>
          </p:nvPr>
        </p:nvSpPr>
        <p:spPr/>
        <p:txBody>
          <a:bodyPr/>
          <a:lstStyle/>
          <a:p>
            <a:r>
              <a:rPr lang="en-GB" dirty="0" smtClean="0"/>
              <a:t>Are we effective</a:t>
            </a:r>
            <a:endParaRPr lang="en-GB" dirty="0"/>
          </a:p>
        </p:txBody>
      </p:sp>
    </p:spTree>
    <p:extLst>
      <p:ext uri="{BB962C8B-B14F-4D97-AF65-F5344CB8AC3E}">
        <p14:creationId xmlns:p14="http://schemas.microsoft.com/office/powerpoint/2010/main" val="2275897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We have a list of highest risk patients for unplanned admission and over 75 year olds are visited by our specialist over-75 coordinator a senior district nurse. This work is currently unfunded but provided to ensure the best possible care of this group.</a:t>
            </a:r>
          </a:p>
          <a:p>
            <a:r>
              <a:rPr lang="en-GB" dirty="0" smtClean="0"/>
              <a:t>Palliative Care Patients are discussed at the large weekly MDT meeting and care optimised.</a:t>
            </a:r>
            <a:endParaRPr lang="en-GB" dirty="0"/>
          </a:p>
        </p:txBody>
      </p:sp>
      <p:sp>
        <p:nvSpPr>
          <p:cNvPr id="3" name="Title 2"/>
          <p:cNvSpPr>
            <a:spLocks noGrp="1"/>
          </p:cNvSpPr>
          <p:nvPr>
            <p:ph type="title"/>
          </p:nvPr>
        </p:nvSpPr>
        <p:spPr/>
        <p:txBody>
          <a:bodyPr/>
          <a:lstStyle/>
          <a:p>
            <a:r>
              <a:rPr lang="en-GB" dirty="0" smtClean="0"/>
              <a:t>Are we effective</a:t>
            </a:r>
            <a:endParaRPr lang="en-GB" dirty="0"/>
          </a:p>
        </p:txBody>
      </p:sp>
    </p:spTree>
    <p:extLst>
      <p:ext uri="{BB962C8B-B14F-4D97-AF65-F5344CB8AC3E}">
        <p14:creationId xmlns:p14="http://schemas.microsoft.com/office/powerpoint/2010/main" val="22393944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When a GP is away from the practice for more than 48 hours the work is handled by another general practitioner and is passed via workflow to the responsible clinician in order that it is dealt with in a timely manner.</a:t>
            </a:r>
          </a:p>
          <a:p>
            <a:r>
              <a:rPr lang="en-GB" dirty="0" smtClean="0"/>
              <a:t>We have highly skilled senior practice nurses who have extensive training in the areas of COPD/Diabetes/Asthma/Hypertension/</a:t>
            </a:r>
            <a:r>
              <a:rPr lang="en-GB" dirty="0" err="1" smtClean="0"/>
              <a:t>Womens</a:t>
            </a:r>
            <a:r>
              <a:rPr lang="en-GB" dirty="0" smtClean="0"/>
              <a:t> Health and anticoagulation.</a:t>
            </a:r>
            <a:endParaRPr lang="en-GB" dirty="0"/>
          </a:p>
        </p:txBody>
      </p:sp>
      <p:sp>
        <p:nvSpPr>
          <p:cNvPr id="3" name="Title 2"/>
          <p:cNvSpPr>
            <a:spLocks noGrp="1"/>
          </p:cNvSpPr>
          <p:nvPr>
            <p:ph type="title"/>
          </p:nvPr>
        </p:nvSpPr>
        <p:spPr/>
        <p:txBody>
          <a:bodyPr/>
          <a:lstStyle/>
          <a:p>
            <a:r>
              <a:rPr lang="en-GB" dirty="0" smtClean="0"/>
              <a:t>Are we effective</a:t>
            </a:r>
            <a:endParaRPr lang="en-GB" dirty="0"/>
          </a:p>
        </p:txBody>
      </p:sp>
    </p:spTree>
    <p:extLst>
      <p:ext uri="{BB962C8B-B14F-4D97-AF65-F5344CB8AC3E}">
        <p14:creationId xmlns:p14="http://schemas.microsoft.com/office/powerpoint/2010/main" val="31659502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Staff are trained in Equality and Diversity and Clinical Information Governance</a:t>
            </a:r>
          </a:p>
          <a:p>
            <a:r>
              <a:rPr lang="en-GB" dirty="0" smtClean="0"/>
              <a:t>We have a structured system of annual appraisal of all staff.</a:t>
            </a:r>
          </a:p>
          <a:p>
            <a:r>
              <a:rPr lang="en-GB" dirty="0" smtClean="0"/>
              <a:t>Patients are offered over 40 Health Checks</a:t>
            </a:r>
          </a:p>
          <a:p>
            <a:r>
              <a:rPr lang="en-GB" dirty="0" smtClean="0"/>
              <a:t>Cervical screening uptake is always over the 80% target</a:t>
            </a:r>
          </a:p>
          <a:p>
            <a:r>
              <a:rPr lang="en-GB" dirty="0" smtClean="0"/>
              <a:t>Childhood Immunisation targets are met at the 50 and 70 target levels</a:t>
            </a:r>
            <a:endParaRPr lang="en-GB" dirty="0"/>
          </a:p>
        </p:txBody>
      </p:sp>
      <p:sp>
        <p:nvSpPr>
          <p:cNvPr id="3" name="Title 2"/>
          <p:cNvSpPr>
            <a:spLocks noGrp="1"/>
          </p:cNvSpPr>
          <p:nvPr>
            <p:ph type="title"/>
          </p:nvPr>
        </p:nvSpPr>
        <p:spPr/>
        <p:txBody>
          <a:bodyPr/>
          <a:lstStyle/>
          <a:p>
            <a:r>
              <a:rPr lang="en-GB" dirty="0" smtClean="0"/>
              <a:t>Are we effective</a:t>
            </a:r>
            <a:endParaRPr lang="en-GB" dirty="0"/>
          </a:p>
        </p:txBody>
      </p:sp>
    </p:spTree>
    <p:extLst>
      <p:ext uri="{BB962C8B-B14F-4D97-AF65-F5344CB8AC3E}">
        <p14:creationId xmlns:p14="http://schemas.microsoft.com/office/powerpoint/2010/main" val="10005240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In order to reduce the number of DNAs we send text messages to those who provide a mobile telephone number to remind them of appointment times.</a:t>
            </a:r>
          </a:p>
          <a:p>
            <a:r>
              <a:rPr lang="en-GB" dirty="0" smtClean="0"/>
              <a:t>We are setting up an internal automatic reminder system to ensure repeat tests such as DMARDs and PSA checks are triggered without the patient needing to remember the timing</a:t>
            </a:r>
            <a:endParaRPr lang="en-GB" dirty="0"/>
          </a:p>
        </p:txBody>
      </p:sp>
      <p:sp>
        <p:nvSpPr>
          <p:cNvPr id="3" name="Title 2"/>
          <p:cNvSpPr>
            <a:spLocks noGrp="1"/>
          </p:cNvSpPr>
          <p:nvPr>
            <p:ph type="title"/>
          </p:nvPr>
        </p:nvSpPr>
        <p:spPr/>
        <p:txBody>
          <a:bodyPr/>
          <a:lstStyle/>
          <a:p>
            <a:r>
              <a:rPr lang="en-GB" dirty="0" smtClean="0"/>
              <a:t>Are we effective?</a:t>
            </a:r>
            <a:endParaRPr lang="en-GB" dirty="0"/>
          </a:p>
        </p:txBody>
      </p:sp>
    </p:spTree>
    <p:extLst>
      <p:ext uri="{BB962C8B-B14F-4D97-AF65-F5344CB8AC3E}">
        <p14:creationId xmlns:p14="http://schemas.microsoft.com/office/powerpoint/2010/main" val="33867100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We attempt to make it as easy as possible for patients to see a GP of their choice. This is limited only by availability as most GPs work part-time.</a:t>
            </a:r>
          </a:p>
          <a:p>
            <a:r>
              <a:rPr lang="en-GB" dirty="0" smtClean="0"/>
              <a:t>We instil in our staff the importance of confidentiality and where breaches occur, we deal with it promptly and appropriately.</a:t>
            </a:r>
          </a:p>
          <a:p>
            <a:r>
              <a:rPr lang="en-GB" dirty="0" smtClean="0"/>
              <a:t>A separate confidential room has recently been built to allow patients to discuss concerns with practice staff or for dispensary reviews.</a:t>
            </a:r>
          </a:p>
          <a:p>
            <a:endParaRPr lang="en-GB" dirty="0"/>
          </a:p>
        </p:txBody>
      </p:sp>
      <p:sp>
        <p:nvSpPr>
          <p:cNvPr id="3" name="Title 2"/>
          <p:cNvSpPr>
            <a:spLocks noGrp="1"/>
          </p:cNvSpPr>
          <p:nvPr>
            <p:ph type="title"/>
          </p:nvPr>
        </p:nvSpPr>
        <p:spPr/>
        <p:txBody>
          <a:bodyPr/>
          <a:lstStyle/>
          <a:p>
            <a:r>
              <a:rPr lang="en-GB" dirty="0" smtClean="0"/>
              <a:t>Are we caring</a:t>
            </a:r>
            <a:endParaRPr lang="en-GB" dirty="0"/>
          </a:p>
        </p:txBody>
      </p:sp>
    </p:spTree>
    <p:extLst>
      <p:ext uri="{BB962C8B-B14F-4D97-AF65-F5344CB8AC3E}">
        <p14:creationId xmlns:p14="http://schemas.microsoft.com/office/powerpoint/2010/main" val="35860351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Inline with Better health </a:t>
            </a:r>
            <a:r>
              <a:rPr lang="en-GB" smtClean="0"/>
              <a:t>Better care, we </a:t>
            </a:r>
            <a:r>
              <a:rPr lang="en-GB" dirty="0" smtClean="0"/>
              <a:t>are liaising with Our Place Wye to help coordinate social support for isolated people. Support now includes a befriending service, weekly lunch and support for half a day from a council coordinator. Our over 75s coordinator is liaising with the organisation to identify those likely to benefit. We have also made overtures for OPW to expand care to the isolated younger families.</a:t>
            </a:r>
            <a:endParaRPr lang="en-GB" dirty="0"/>
          </a:p>
        </p:txBody>
      </p:sp>
      <p:sp>
        <p:nvSpPr>
          <p:cNvPr id="3" name="Title 2"/>
          <p:cNvSpPr>
            <a:spLocks noGrp="1"/>
          </p:cNvSpPr>
          <p:nvPr>
            <p:ph type="title"/>
          </p:nvPr>
        </p:nvSpPr>
        <p:spPr/>
        <p:txBody>
          <a:bodyPr/>
          <a:lstStyle/>
          <a:p>
            <a:r>
              <a:rPr lang="en-GB" dirty="0" smtClean="0"/>
              <a:t>Are we caring?</a:t>
            </a:r>
            <a:endParaRPr lang="en-GB" dirty="0"/>
          </a:p>
        </p:txBody>
      </p:sp>
    </p:spTree>
    <p:extLst>
      <p:ext uri="{BB962C8B-B14F-4D97-AF65-F5344CB8AC3E}">
        <p14:creationId xmlns:p14="http://schemas.microsoft.com/office/powerpoint/2010/main" val="3292138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We have curtains around couches, window blinds and rooms with doors to ensure as confidential an experience as possible.</a:t>
            </a:r>
          </a:p>
          <a:p>
            <a:r>
              <a:rPr lang="en-GB" dirty="0" smtClean="0"/>
              <a:t>We have a Patient Participation </a:t>
            </a:r>
            <a:r>
              <a:rPr lang="en-GB" dirty="0"/>
              <a:t>G</a:t>
            </a:r>
            <a:r>
              <a:rPr lang="en-GB" dirty="0" smtClean="0"/>
              <a:t>roup who meet bi-monthly to provide support and feedback for the practice.</a:t>
            </a:r>
            <a:endParaRPr lang="en-GB" dirty="0"/>
          </a:p>
        </p:txBody>
      </p:sp>
      <p:sp>
        <p:nvSpPr>
          <p:cNvPr id="3" name="Title 2"/>
          <p:cNvSpPr>
            <a:spLocks noGrp="1"/>
          </p:cNvSpPr>
          <p:nvPr>
            <p:ph type="title"/>
          </p:nvPr>
        </p:nvSpPr>
        <p:spPr/>
        <p:txBody>
          <a:bodyPr/>
          <a:lstStyle/>
          <a:p>
            <a:r>
              <a:rPr lang="en-GB" dirty="0" smtClean="0"/>
              <a:t>Are we caring</a:t>
            </a:r>
            <a:endParaRPr lang="en-GB" dirty="0"/>
          </a:p>
        </p:txBody>
      </p:sp>
    </p:spTree>
    <p:extLst>
      <p:ext uri="{BB962C8B-B14F-4D97-AF65-F5344CB8AC3E}">
        <p14:creationId xmlns:p14="http://schemas.microsoft.com/office/powerpoint/2010/main" val="18097657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GB" dirty="0" smtClean="0"/>
              <a:t>We have a PPG</a:t>
            </a:r>
          </a:p>
          <a:p>
            <a:r>
              <a:rPr lang="en-GB" dirty="0" smtClean="0"/>
              <a:t>We have suggestions box and all suggestions are discussed at the business meeting</a:t>
            </a:r>
          </a:p>
          <a:p>
            <a:r>
              <a:rPr lang="en-GB" dirty="0" smtClean="0"/>
              <a:t>We have a Friends and Family Questionnaire and scored 91% last month</a:t>
            </a:r>
          </a:p>
          <a:p>
            <a:r>
              <a:rPr lang="en-GB" dirty="0" smtClean="0"/>
              <a:t>We are planning a GP patient survey to get an up to date view of the changes made to the services.</a:t>
            </a:r>
          </a:p>
          <a:p>
            <a:r>
              <a:rPr lang="en-GB" dirty="0" smtClean="0"/>
              <a:t>We changed our telephone service in response to patient feedback and now have digital lines allowing far more calls out of the practice whilst allowing many more lines into the practice.</a:t>
            </a:r>
          </a:p>
          <a:p>
            <a:r>
              <a:rPr lang="en-GB" dirty="0" smtClean="0"/>
              <a:t>We have a MDT trained in handling incoming calls</a:t>
            </a:r>
          </a:p>
          <a:p>
            <a:endParaRPr lang="en-GB" dirty="0"/>
          </a:p>
        </p:txBody>
      </p:sp>
      <p:sp>
        <p:nvSpPr>
          <p:cNvPr id="3" name="Title 2"/>
          <p:cNvSpPr>
            <a:spLocks noGrp="1"/>
          </p:cNvSpPr>
          <p:nvPr>
            <p:ph type="title"/>
          </p:nvPr>
        </p:nvSpPr>
        <p:spPr/>
        <p:txBody>
          <a:bodyPr/>
          <a:lstStyle/>
          <a:p>
            <a:r>
              <a:rPr lang="en-GB" dirty="0" smtClean="0"/>
              <a:t>Are we responsive</a:t>
            </a:r>
            <a:endParaRPr lang="en-GB" dirty="0"/>
          </a:p>
        </p:txBody>
      </p:sp>
    </p:spTree>
    <p:extLst>
      <p:ext uri="{BB962C8B-B14F-4D97-AF65-F5344CB8AC3E}">
        <p14:creationId xmlns:p14="http://schemas.microsoft.com/office/powerpoint/2010/main" val="1110001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8841"/>
            <a:ext cx="8229600" cy="3960440"/>
          </a:xfrm>
        </p:spPr>
        <p:txBody>
          <a:bodyPr>
            <a:normAutofit fontScale="92500" lnSpcReduction="10000"/>
          </a:bodyPr>
          <a:lstStyle/>
          <a:p>
            <a:pPr marL="0" indent="0">
              <a:buNone/>
            </a:pPr>
            <a:endParaRPr lang="en-GB" sz="2400" dirty="0"/>
          </a:p>
          <a:p>
            <a:r>
              <a:rPr lang="en-GB" sz="2400" dirty="0" smtClean="0"/>
              <a:t>We </a:t>
            </a:r>
            <a:r>
              <a:rPr lang="en-GB" dirty="0" smtClean="0"/>
              <a:t>work in a delightful </a:t>
            </a:r>
            <a:r>
              <a:rPr lang="en-GB" sz="2400" dirty="0" smtClean="0"/>
              <a:t> </a:t>
            </a:r>
            <a:r>
              <a:rPr lang="en-GB" sz="2400" dirty="0"/>
              <a:t>purpose-built </a:t>
            </a:r>
            <a:r>
              <a:rPr lang="en-GB" sz="2400" dirty="0" smtClean="0"/>
              <a:t>surgery</a:t>
            </a:r>
          </a:p>
          <a:p>
            <a:r>
              <a:rPr lang="en-GB" dirty="0" smtClean="0"/>
              <a:t>We are a rural practice covering 125 </a:t>
            </a:r>
            <a:r>
              <a:rPr lang="en-GB" dirty="0" err="1" smtClean="0"/>
              <a:t>sqM</a:t>
            </a:r>
            <a:endParaRPr lang="en-GB" dirty="0" smtClean="0"/>
          </a:p>
          <a:p>
            <a:r>
              <a:rPr lang="en-GB" dirty="0" smtClean="0"/>
              <a:t>We train doctors, paramedic practitioners and students and nurses. We are planning to train Physicians associates.</a:t>
            </a:r>
          </a:p>
          <a:p>
            <a:r>
              <a:rPr lang="en-GB" sz="2400" dirty="0" smtClean="0"/>
              <a:t>We </a:t>
            </a:r>
            <a:r>
              <a:rPr lang="en-GB" sz="2400" dirty="0"/>
              <a:t>provide a </a:t>
            </a:r>
            <a:r>
              <a:rPr lang="en-GB" sz="2400" dirty="0" smtClean="0"/>
              <a:t>unusually wide </a:t>
            </a:r>
            <a:r>
              <a:rPr lang="en-GB" sz="2400" dirty="0"/>
              <a:t>range of medical </a:t>
            </a:r>
            <a:r>
              <a:rPr lang="en-GB" sz="2400" dirty="0" smtClean="0"/>
              <a:t>services</a:t>
            </a:r>
          </a:p>
          <a:p>
            <a:r>
              <a:rPr lang="en-GB" dirty="0" smtClean="0"/>
              <a:t>We provide a dispensing and delivery service to over 3500</a:t>
            </a:r>
          </a:p>
          <a:p>
            <a:r>
              <a:rPr lang="en-GB" dirty="0" smtClean="0"/>
              <a:t>of our patients.</a:t>
            </a:r>
          </a:p>
          <a:p>
            <a:r>
              <a:rPr lang="en-GB" sz="2400" dirty="0" smtClean="0"/>
              <a:t>We are innovative and have developed an extensive in house clinic service for secondary care services</a:t>
            </a:r>
          </a:p>
          <a:p>
            <a:r>
              <a:rPr lang="en-GB" dirty="0" smtClean="0"/>
              <a:t>We care for 8447 patients</a:t>
            </a:r>
            <a:endParaRPr lang="en-GB" sz="2400" dirty="0"/>
          </a:p>
        </p:txBody>
      </p:sp>
      <p:sp>
        <p:nvSpPr>
          <p:cNvPr id="2" name="Title 1"/>
          <p:cNvSpPr>
            <a:spLocks noGrp="1"/>
          </p:cNvSpPr>
          <p:nvPr>
            <p:ph type="title"/>
          </p:nvPr>
        </p:nvSpPr>
        <p:spPr/>
        <p:txBody>
          <a:bodyPr/>
          <a:lstStyle/>
          <a:p>
            <a:r>
              <a:rPr lang="en-GB" dirty="0" smtClean="0"/>
              <a:t>About us</a:t>
            </a:r>
            <a:endParaRPr lang="en-GB" dirty="0"/>
          </a:p>
        </p:txBody>
      </p:sp>
    </p:spTree>
    <p:extLst>
      <p:ext uri="{BB962C8B-B14F-4D97-AF65-F5344CB8AC3E}">
        <p14:creationId xmlns:p14="http://schemas.microsoft.com/office/powerpoint/2010/main" val="3098729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smtClean="0"/>
              <a:t>As mentioned we made changes to our appointment system because clinical and patient concern about long waits for routine appointments.</a:t>
            </a:r>
          </a:p>
          <a:p>
            <a:r>
              <a:rPr lang="en-GB" dirty="0" smtClean="0"/>
              <a:t>We increased our clinical staff sessions to meet increased demand in spite of a fall in funding.</a:t>
            </a:r>
          </a:p>
          <a:p>
            <a:r>
              <a:rPr lang="en-GB" dirty="0" smtClean="0"/>
              <a:t>We remain open throughout the day and offer extended opening hours</a:t>
            </a:r>
          </a:p>
          <a:p>
            <a:r>
              <a:rPr lang="en-GB" dirty="0" smtClean="0"/>
              <a:t>We offer a weekly ward round to a local care home in response to an increase in age and complexity of illness in the home.</a:t>
            </a:r>
            <a:endParaRPr lang="en-GB" dirty="0"/>
          </a:p>
        </p:txBody>
      </p:sp>
      <p:sp>
        <p:nvSpPr>
          <p:cNvPr id="3" name="Title 2"/>
          <p:cNvSpPr>
            <a:spLocks noGrp="1"/>
          </p:cNvSpPr>
          <p:nvPr>
            <p:ph type="title"/>
          </p:nvPr>
        </p:nvSpPr>
        <p:spPr/>
        <p:txBody>
          <a:bodyPr/>
          <a:lstStyle/>
          <a:p>
            <a:r>
              <a:rPr lang="en-GB" dirty="0" smtClean="0"/>
              <a:t>Are we responsive</a:t>
            </a:r>
            <a:endParaRPr lang="en-GB" dirty="0"/>
          </a:p>
        </p:txBody>
      </p:sp>
    </p:spTree>
    <p:extLst>
      <p:ext uri="{BB962C8B-B14F-4D97-AF65-F5344CB8AC3E}">
        <p14:creationId xmlns:p14="http://schemas.microsoft.com/office/powerpoint/2010/main" val="39411378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We offer longer appointments on request for any patient who feels they need longer to deal with their problems</a:t>
            </a:r>
          </a:p>
          <a:p>
            <a:r>
              <a:rPr lang="en-GB" dirty="0" smtClean="0"/>
              <a:t>We can offer same day doctor appointments for patients with urgent medical needs.</a:t>
            </a:r>
          </a:p>
          <a:p>
            <a:r>
              <a:rPr lang="en-GB" dirty="0" smtClean="0"/>
              <a:t>We discuss complaints at our weekly meeting and a response is planned promptly.</a:t>
            </a:r>
            <a:endParaRPr lang="en-GB" dirty="0"/>
          </a:p>
        </p:txBody>
      </p:sp>
      <p:sp>
        <p:nvSpPr>
          <p:cNvPr id="3" name="Title 2"/>
          <p:cNvSpPr>
            <a:spLocks noGrp="1"/>
          </p:cNvSpPr>
          <p:nvPr>
            <p:ph type="title"/>
          </p:nvPr>
        </p:nvSpPr>
        <p:spPr/>
        <p:txBody>
          <a:bodyPr/>
          <a:lstStyle/>
          <a:p>
            <a:r>
              <a:rPr lang="en-GB" dirty="0" smtClean="0"/>
              <a:t>Are we responsive</a:t>
            </a:r>
            <a:endParaRPr lang="en-GB" dirty="0"/>
          </a:p>
        </p:txBody>
      </p:sp>
    </p:spTree>
    <p:extLst>
      <p:ext uri="{BB962C8B-B14F-4D97-AF65-F5344CB8AC3E}">
        <p14:creationId xmlns:p14="http://schemas.microsoft.com/office/powerpoint/2010/main" val="11006798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We have quarterly strategy meetings with the partners and Practice manager</a:t>
            </a:r>
          </a:p>
          <a:p>
            <a:r>
              <a:rPr lang="en-GB" dirty="0" smtClean="0"/>
              <a:t>We have monthly Heads of department meetings with the Partners and Practice manager and 2 weekly HOD meetings with the practice Manager.</a:t>
            </a:r>
          </a:p>
          <a:p>
            <a:r>
              <a:rPr lang="en-GB" dirty="0" smtClean="0"/>
              <a:t>We have weekly Clinical and Business Meetings</a:t>
            </a:r>
          </a:p>
          <a:p>
            <a:r>
              <a:rPr lang="en-GB" dirty="0" smtClean="0"/>
              <a:t>We have daily Clinical MDT meetings to discuss complex cases</a:t>
            </a:r>
            <a:endParaRPr lang="en-GB" dirty="0"/>
          </a:p>
        </p:txBody>
      </p:sp>
      <p:sp>
        <p:nvSpPr>
          <p:cNvPr id="3" name="Title 2"/>
          <p:cNvSpPr>
            <a:spLocks noGrp="1"/>
          </p:cNvSpPr>
          <p:nvPr>
            <p:ph type="title"/>
          </p:nvPr>
        </p:nvSpPr>
        <p:spPr/>
        <p:txBody>
          <a:bodyPr/>
          <a:lstStyle/>
          <a:p>
            <a:r>
              <a:rPr lang="en-GB" dirty="0" smtClean="0"/>
              <a:t>Are we well-led</a:t>
            </a:r>
            <a:endParaRPr lang="en-GB" dirty="0"/>
          </a:p>
        </p:txBody>
      </p:sp>
    </p:spTree>
    <p:extLst>
      <p:ext uri="{BB962C8B-B14F-4D97-AF65-F5344CB8AC3E}">
        <p14:creationId xmlns:p14="http://schemas.microsoft.com/office/powerpoint/2010/main" val="7311556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We monitor comments left by patients on NHS choices and website and these are raised at business meetings where negative.</a:t>
            </a:r>
          </a:p>
          <a:p>
            <a:r>
              <a:rPr lang="en-GB" dirty="0" smtClean="0"/>
              <a:t>We have teaching sessions at PLT meetings once a month and on Friday mornings at our clinical meetings</a:t>
            </a:r>
            <a:endParaRPr lang="en-GB" dirty="0"/>
          </a:p>
        </p:txBody>
      </p:sp>
      <p:sp>
        <p:nvSpPr>
          <p:cNvPr id="3" name="Title 2"/>
          <p:cNvSpPr>
            <a:spLocks noGrp="1"/>
          </p:cNvSpPr>
          <p:nvPr>
            <p:ph type="title"/>
          </p:nvPr>
        </p:nvSpPr>
        <p:spPr/>
        <p:txBody>
          <a:bodyPr/>
          <a:lstStyle/>
          <a:p>
            <a:r>
              <a:rPr lang="en-GB" dirty="0" smtClean="0"/>
              <a:t>Are we well-led</a:t>
            </a:r>
            <a:endParaRPr lang="en-GB" dirty="0"/>
          </a:p>
        </p:txBody>
      </p:sp>
    </p:spTree>
    <p:extLst>
      <p:ext uri="{BB962C8B-B14F-4D97-AF65-F5344CB8AC3E}">
        <p14:creationId xmlns:p14="http://schemas.microsoft.com/office/powerpoint/2010/main" val="42214272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dirty="0" smtClean="0"/>
              <a:t>We have a GP who specialised in Care of the Older Person</a:t>
            </a:r>
          </a:p>
          <a:p>
            <a:r>
              <a:rPr lang="en-GB" dirty="0" smtClean="0"/>
              <a:t>We have a nurse specialist in over 75 care who visits patients to ensure they receive the best possible support and prevent unplanned admissions. They are offered an individual care plan, falls assessment, information about the voluntary sector. They are also followed up when discharged from hospital.</a:t>
            </a:r>
          </a:p>
          <a:p>
            <a:r>
              <a:rPr lang="en-GB" dirty="0" smtClean="0"/>
              <a:t>Referral to social services, hospice or other service are made at the same time when appropriate</a:t>
            </a:r>
          </a:p>
          <a:p>
            <a:r>
              <a:rPr lang="en-GB" dirty="0" smtClean="0"/>
              <a:t>We have an active flu vaccination, Shingles and  Pneumonia vaccination programme</a:t>
            </a:r>
          </a:p>
          <a:p>
            <a:endParaRPr lang="en-GB" dirty="0"/>
          </a:p>
        </p:txBody>
      </p:sp>
      <p:sp>
        <p:nvSpPr>
          <p:cNvPr id="3" name="Title 2"/>
          <p:cNvSpPr>
            <a:spLocks noGrp="1"/>
          </p:cNvSpPr>
          <p:nvPr>
            <p:ph type="title"/>
          </p:nvPr>
        </p:nvSpPr>
        <p:spPr/>
        <p:txBody>
          <a:bodyPr/>
          <a:lstStyle/>
          <a:p>
            <a:r>
              <a:rPr lang="en-GB" dirty="0" smtClean="0"/>
              <a:t>Older people</a:t>
            </a:r>
            <a:endParaRPr lang="en-GB" dirty="0"/>
          </a:p>
        </p:txBody>
      </p:sp>
    </p:spTree>
    <p:extLst>
      <p:ext uri="{BB962C8B-B14F-4D97-AF65-F5344CB8AC3E}">
        <p14:creationId xmlns:p14="http://schemas.microsoft.com/office/powerpoint/2010/main" val="13553229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Are offered a home delivery service for medication as well as being referred to medicines management if they are having difficulty with managing their treatment.</a:t>
            </a:r>
          </a:p>
          <a:p>
            <a:r>
              <a:rPr lang="en-GB" dirty="0" smtClean="0"/>
              <a:t>We text message patients to remind them about appointments</a:t>
            </a:r>
          </a:p>
          <a:p>
            <a:r>
              <a:rPr lang="en-GB" dirty="0" smtClean="0"/>
              <a:t>We offer micro suction, audiology and a hearing loop for the hard of hearing</a:t>
            </a:r>
            <a:endParaRPr lang="en-GB" dirty="0"/>
          </a:p>
        </p:txBody>
      </p:sp>
      <p:sp>
        <p:nvSpPr>
          <p:cNvPr id="3" name="Title 2"/>
          <p:cNvSpPr>
            <a:spLocks noGrp="1"/>
          </p:cNvSpPr>
          <p:nvPr>
            <p:ph type="title"/>
          </p:nvPr>
        </p:nvSpPr>
        <p:spPr/>
        <p:txBody>
          <a:bodyPr/>
          <a:lstStyle/>
          <a:p>
            <a:r>
              <a:rPr lang="en-GB" dirty="0" smtClean="0"/>
              <a:t>Older People</a:t>
            </a:r>
            <a:endParaRPr lang="en-GB" dirty="0"/>
          </a:p>
        </p:txBody>
      </p:sp>
    </p:spTree>
    <p:extLst>
      <p:ext uri="{BB962C8B-B14F-4D97-AF65-F5344CB8AC3E}">
        <p14:creationId xmlns:p14="http://schemas.microsoft.com/office/powerpoint/2010/main" val="10685416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The practice nurses are highly qualified in a range of long term conditions outlined earlier</a:t>
            </a:r>
          </a:p>
          <a:p>
            <a:r>
              <a:rPr lang="en-GB" dirty="0" smtClean="0"/>
              <a:t>They have named GPs</a:t>
            </a:r>
          </a:p>
          <a:p>
            <a:r>
              <a:rPr lang="en-GB" dirty="0" smtClean="0"/>
              <a:t>Concerns are discussed at the MDT meetings</a:t>
            </a:r>
          </a:p>
          <a:p>
            <a:r>
              <a:rPr lang="en-GB" dirty="0" smtClean="0"/>
              <a:t>Those discharged from hospital are followed up by the coordinator or an administrator</a:t>
            </a:r>
          </a:p>
          <a:p>
            <a:endParaRPr lang="en-GB" dirty="0"/>
          </a:p>
        </p:txBody>
      </p:sp>
      <p:sp>
        <p:nvSpPr>
          <p:cNvPr id="3" name="Title 2"/>
          <p:cNvSpPr>
            <a:spLocks noGrp="1"/>
          </p:cNvSpPr>
          <p:nvPr>
            <p:ph type="title"/>
          </p:nvPr>
        </p:nvSpPr>
        <p:spPr/>
        <p:txBody>
          <a:bodyPr/>
          <a:lstStyle/>
          <a:p>
            <a:r>
              <a:rPr lang="en-GB" dirty="0" smtClean="0"/>
              <a:t>People with long term conditions</a:t>
            </a:r>
            <a:endParaRPr lang="en-GB" dirty="0"/>
          </a:p>
        </p:txBody>
      </p:sp>
    </p:spTree>
    <p:extLst>
      <p:ext uri="{BB962C8B-B14F-4D97-AF65-F5344CB8AC3E}">
        <p14:creationId xmlns:p14="http://schemas.microsoft.com/office/powerpoint/2010/main" val="33147116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Child protection issues are discussed at the weekly MDT meeting</a:t>
            </a:r>
          </a:p>
          <a:p>
            <a:r>
              <a:rPr lang="en-GB" dirty="0" smtClean="0"/>
              <a:t>A and E attendances by children are reviewed</a:t>
            </a:r>
          </a:p>
          <a:p>
            <a:r>
              <a:rPr lang="en-GB" dirty="0" smtClean="0"/>
              <a:t>Appointments are offered, where possible, to fit in with schooling and childcare.</a:t>
            </a:r>
          </a:p>
          <a:p>
            <a:r>
              <a:rPr lang="en-GB" dirty="0" smtClean="0"/>
              <a:t>Children under the age of 5 are booked in with a clinician without the need for a call back.</a:t>
            </a:r>
            <a:endParaRPr lang="en-GB" dirty="0"/>
          </a:p>
        </p:txBody>
      </p:sp>
      <p:sp>
        <p:nvSpPr>
          <p:cNvPr id="3" name="Title 2"/>
          <p:cNvSpPr>
            <a:spLocks noGrp="1"/>
          </p:cNvSpPr>
          <p:nvPr>
            <p:ph type="title"/>
          </p:nvPr>
        </p:nvSpPr>
        <p:spPr/>
        <p:txBody>
          <a:bodyPr>
            <a:normAutofit fontScale="90000"/>
          </a:bodyPr>
          <a:lstStyle/>
          <a:p>
            <a:r>
              <a:rPr lang="en-GB" dirty="0" smtClean="0"/>
              <a:t>Families, Children and Young People</a:t>
            </a:r>
            <a:endParaRPr lang="en-GB" dirty="0"/>
          </a:p>
        </p:txBody>
      </p:sp>
    </p:spTree>
    <p:extLst>
      <p:ext uri="{BB962C8B-B14F-4D97-AF65-F5344CB8AC3E}">
        <p14:creationId xmlns:p14="http://schemas.microsoft.com/office/powerpoint/2010/main" val="38898609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GB" dirty="0" smtClean="0"/>
              <a:t>We listened to verbal feedback from some patients such as School teachers about the difficulty receiving phone calls at work. We now offer routine appointments bookable by patients. </a:t>
            </a:r>
            <a:endParaRPr lang="en-GB" dirty="0"/>
          </a:p>
          <a:p>
            <a:r>
              <a:rPr lang="en-GB" dirty="0" smtClean="0"/>
              <a:t>We offer an out of hours service until 7pm on Monday to Thursday. These are bookable on-line.</a:t>
            </a:r>
          </a:p>
          <a:p>
            <a:r>
              <a:rPr lang="en-GB" dirty="0" smtClean="0"/>
              <a:t>We offer a minor injury service to avoid the need for time consuming AE attendance for more minor injuries</a:t>
            </a:r>
          </a:p>
          <a:p>
            <a:r>
              <a:rPr lang="en-GB" dirty="0" smtClean="0"/>
              <a:t>We offer a text messaging service as a reminder of appointments</a:t>
            </a:r>
          </a:p>
          <a:p>
            <a:r>
              <a:rPr lang="en-GB" dirty="0" smtClean="0"/>
              <a:t>Telephone appointments an avoid the need for time off work</a:t>
            </a:r>
            <a:endParaRPr lang="en-GB" dirty="0"/>
          </a:p>
        </p:txBody>
      </p:sp>
      <p:sp>
        <p:nvSpPr>
          <p:cNvPr id="3" name="Title 2"/>
          <p:cNvSpPr>
            <a:spLocks noGrp="1"/>
          </p:cNvSpPr>
          <p:nvPr>
            <p:ph type="title"/>
          </p:nvPr>
        </p:nvSpPr>
        <p:spPr/>
        <p:txBody>
          <a:bodyPr/>
          <a:lstStyle/>
          <a:p>
            <a:r>
              <a:rPr lang="en-GB" dirty="0" smtClean="0"/>
              <a:t>Working age patients</a:t>
            </a:r>
            <a:endParaRPr lang="en-GB" dirty="0"/>
          </a:p>
        </p:txBody>
      </p:sp>
    </p:spTree>
    <p:extLst>
      <p:ext uri="{BB962C8B-B14F-4D97-AF65-F5344CB8AC3E}">
        <p14:creationId xmlns:p14="http://schemas.microsoft.com/office/powerpoint/2010/main" val="22801502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The practice identifies those with dementia, blindness, deafness and those with a carer</a:t>
            </a:r>
          </a:p>
          <a:p>
            <a:r>
              <a:rPr lang="en-GB" dirty="0" smtClean="0"/>
              <a:t>Patients recently discharged from hospital and those over 75 are contacted by our Nurse or a coordinator and any concerns passed to a clinician.</a:t>
            </a:r>
          </a:p>
          <a:p>
            <a:r>
              <a:rPr lang="en-GB" dirty="0" smtClean="0"/>
              <a:t>Patients have a named GP and are reminded by text messaging if they have an appointment</a:t>
            </a:r>
            <a:endParaRPr lang="en-GB" dirty="0"/>
          </a:p>
        </p:txBody>
      </p:sp>
      <p:sp>
        <p:nvSpPr>
          <p:cNvPr id="3" name="Title 2"/>
          <p:cNvSpPr>
            <a:spLocks noGrp="1"/>
          </p:cNvSpPr>
          <p:nvPr>
            <p:ph type="title"/>
          </p:nvPr>
        </p:nvSpPr>
        <p:spPr/>
        <p:txBody>
          <a:bodyPr>
            <a:normAutofit fontScale="90000"/>
          </a:bodyPr>
          <a:lstStyle/>
          <a:p>
            <a:r>
              <a:rPr lang="en-GB" dirty="0" smtClean="0"/>
              <a:t>People whose circumstances  may make them vulnerable</a:t>
            </a:r>
            <a:endParaRPr lang="en-GB" dirty="0"/>
          </a:p>
        </p:txBody>
      </p:sp>
    </p:spTree>
    <p:extLst>
      <p:ext uri="{BB962C8B-B14F-4D97-AF65-F5344CB8AC3E}">
        <p14:creationId xmlns:p14="http://schemas.microsoft.com/office/powerpoint/2010/main" val="16438696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1700808"/>
            <a:ext cx="7408333" cy="4425355"/>
          </a:xfrm>
        </p:spPr>
        <p:txBody>
          <a:bodyPr>
            <a:normAutofit fontScale="25000" lnSpcReduction="20000"/>
          </a:bodyPr>
          <a:lstStyle/>
          <a:p>
            <a:pPr marL="0" indent="0">
              <a:buNone/>
            </a:pPr>
            <a:endParaRPr lang="en-GB" sz="1800" dirty="0"/>
          </a:p>
          <a:p>
            <a:pPr>
              <a:lnSpc>
                <a:spcPct val="120000"/>
              </a:lnSpc>
            </a:pPr>
            <a:r>
              <a:rPr lang="en-GB" sz="8000" dirty="0" smtClean="0"/>
              <a:t>The team include , Dr Jolyon Miles, Dr Allan Fox and </a:t>
            </a:r>
          </a:p>
          <a:p>
            <a:pPr marL="0" indent="0">
              <a:lnSpc>
                <a:spcPct val="120000"/>
              </a:lnSpc>
              <a:buNone/>
            </a:pPr>
            <a:r>
              <a:rPr lang="en-GB" sz="8000" dirty="0"/>
              <a:t> </a:t>
            </a:r>
            <a:r>
              <a:rPr lang="en-GB" sz="8000" dirty="0" smtClean="0"/>
              <a:t>    Dr Nicholas Di Biasio, supported by salaried GP’s, Dr Burns, </a:t>
            </a:r>
          </a:p>
          <a:p>
            <a:pPr marL="0" indent="0">
              <a:lnSpc>
                <a:spcPct val="120000"/>
              </a:lnSpc>
              <a:buNone/>
            </a:pPr>
            <a:r>
              <a:rPr lang="en-GB" sz="8000" dirty="0"/>
              <a:t> </a:t>
            </a:r>
            <a:r>
              <a:rPr lang="en-GB" sz="8000" dirty="0" smtClean="0"/>
              <a:t>    Dr Crouch, Dr Silva, Dr Xavier and a nurse practitioner, </a:t>
            </a:r>
          </a:p>
          <a:p>
            <a:pPr marL="0" indent="0">
              <a:lnSpc>
                <a:spcPct val="120000"/>
              </a:lnSpc>
              <a:buNone/>
            </a:pPr>
            <a:r>
              <a:rPr lang="en-GB" sz="8000" dirty="0"/>
              <a:t> </a:t>
            </a:r>
            <a:r>
              <a:rPr lang="en-GB" sz="8000" dirty="0" smtClean="0"/>
              <a:t>    Mrs Gail  Curry.</a:t>
            </a:r>
          </a:p>
          <a:p>
            <a:pPr>
              <a:lnSpc>
                <a:spcPct val="120000"/>
              </a:lnSpc>
            </a:pPr>
            <a:r>
              <a:rPr lang="en-GB" sz="8000" dirty="0" smtClean="0"/>
              <a:t>Our practice manager is Jo Shepherd and she is supported by three heads of Department.</a:t>
            </a:r>
          </a:p>
          <a:p>
            <a:pPr>
              <a:lnSpc>
                <a:spcPct val="120000"/>
              </a:lnSpc>
            </a:pPr>
            <a:r>
              <a:rPr lang="en-GB" sz="8000" dirty="0" smtClean="0"/>
              <a:t>Our nursing team is made up of four practice nurses and two health care assistants.</a:t>
            </a:r>
          </a:p>
          <a:p>
            <a:pPr>
              <a:lnSpc>
                <a:spcPct val="120000"/>
              </a:lnSpc>
            </a:pPr>
            <a:r>
              <a:rPr lang="en-GB" sz="8000" dirty="0" smtClean="0"/>
              <a:t>The clinical team are supported by a team of receptionists, administrators, </a:t>
            </a:r>
            <a:r>
              <a:rPr lang="en-GB" sz="8000" dirty="0"/>
              <a:t>M</a:t>
            </a:r>
            <a:r>
              <a:rPr lang="en-GB" sz="8000" dirty="0" smtClean="0"/>
              <a:t>edical Secretaries and dispensers.</a:t>
            </a:r>
            <a:endParaRPr lang="en-GB" sz="8000" dirty="0"/>
          </a:p>
        </p:txBody>
      </p:sp>
      <p:sp>
        <p:nvSpPr>
          <p:cNvPr id="2" name="Title 1"/>
          <p:cNvSpPr>
            <a:spLocks noGrp="1"/>
          </p:cNvSpPr>
          <p:nvPr>
            <p:ph type="title"/>
          </p:nvPr>
        </p:nvSpPr>
        <p:spPr/>
        <p:txBody>
          <a:bodyPr/>
          <a:lstStyle/>
          <a:p>
            <a:r>
              <a:rPr lang="en-GB" dirty="0" smtClean="0"/>
              <a:t>The Team</a:t>
            </a:r>
            <a:endParaRPr lang="en-GB" dirty="0"/>
          </a:p>
        </p:txBody>
      </p:sp>
    </p:spTree>
    <p:extLst>
      <p:ext uri="{BB962C8B-B14F-4D97-AF65-F5344CB8AC3E}">
        <p14:creationId xmlns:p14="http://schemas.microsoft.com/office/powerpoint/2010/main" val="18253794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The over 75 co-ordinator oversees those living with dementia. She works closely with ‘Our Place Wye’</a:t>
            </a:r>
          </a:p>
          <a:p>
            <a:r>
              <a:rPr lang="en-GB" dirty="0" smtClean="0"/>
              <a:t>We involve the memory clinic in those with dementia to co-ordinate testing, diagnosis and support services.</a:t>
            </a:r>
          </a:p>
          <a:p>
            <a:r>
              <a:rPr lang="en-GB" dirty="0" smtClean="0"/>
              <a:t>Those recently discharged from hospital receive a follow up call.</a:t>
            </a:r>
          </a:p>
          <a:p>
            <a:r>
              <a:rPr lang="en-GB" dirty="0" smtClean="0"/>
              <a:t>Those with mental health issues who have an active problem are discussed at the weekly MDT meeting</a:t>
            </a:r>
            <a:endParaRPr lang="en-GB" dirty="0"/>
          </a:p>
        </p:txBody>
      </p:sp>
      <p:sp>
        <p:nvSpPr>
          <p:cNvPr id="3" name="Title 2"/>
          <p:cNvSpPr>
            <a:spLocks noGrp="1"/>
          </p:cNvSpPr>
          <p:nvPr>
            <p:ph type="title"/>
          </p:nvPr>
        </p:nvSpPr>
        <p:spPr/>
        <p:txBody>
          <a:bodyPr>
            <a:normAutofit fontScale="90000"/>
          </a:bodyPr>
          <a:lstStyle/>
          <a:p>
            <a:r>
              <a:rPr lang="en-GB" dirty="0" smtClean="0"/>
              <a:t>People with dementia or mental health problems</a:t>
            </a:r>
            <a:endParaRPr lang="en-GB" dirty="0"/>
          </a:p>
        </p:txBody>
      </p:sp>
    </p:spTree>
    <p:extLst>
      <p:ext uri="{BB962C8B-B14F-4D97-AF65-F5344CB8AC3E}">
        <p14:creationId xmlns:p14="http://schemas.microsoft.com/office/powerpoint/2010/main" val="39307038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404664"/>
            <a:ext cx="8147248" cy="5721499"/>
          </a:xfrm>
        </p:spPr>
        <p:txBody>
          <a:bodyPr>
            <a:normAutofit fontScale="62500" lnSpcReduction="20000"/>
          </a:bodyPr>
          <a:lstStyle/>
          <a:p>
            <a:pPr lvl="0"/>
            <a:endParaRPr lang="en-GB" sz="2100" dirty="0" smtClean="0"/>
          </a:p>
          <a:p>
            <a:pPr marL="0" lvl="0" indent="0">
              <a:buNone/>
            </a:pPr>
            <a:r>
              <a:rPr lang="en-GB" sz="6500" dirty="0" smtClean="0">
                <a:solidFill>
                  <a:schemeClr val="bg1"/>
                </a:solidFill>
              </a:rPr>
              <a:t>Why </a:t>
            </a:r>
            <a:r>
              <a:rPr lang="en-GB" sz="6500" dirty="0">
                <a:solidFill>
                  <a:schemeClr val="bg1"/>
                </a:solidFill>
              </a:rPr>
              <a:t>are we </a:t>
            </a:r>
            <a:r>
              <a:rPr lang="en-GB" sz="6500" dirty="0" smtClean="0">
                <a:solidFill>
                  <a:schemeClr val="bg1"/>
                </a:solidFill>
              </a:rPr>
              <a:t>outstanding?</a:t>
            </a:r>
          </a:p>
          <a:p>
            <a:pPr lvl="0"/>
            <a:endParaRPr lang="en-GB" sz="6500" dirty="0" smtClean="0"/>
          </a:p>
          <a:p>
            <a:pPr marL="0" lvl="0" indent="0">
              <a:buNone/>
            </a:pPr>
            <a:r>
              <a:rPr lang="en-GB" sz="5100" dirty="0" smtClean="0"/>
              <a:t>For the reasons just outlined! And…</a:t>
            </a:r>
          </a:p>
          <a:p>
            <a:pPr lvl="0"/>
            <a:r>
              <a:rPr lang="en-GB" sz="2900" dirty="0" smtClean="0"/>
              <a:t>We offer a host of patient centred in house service rarely available in general practice.</a:t>
            </a:r>
          </a:p>
          <a:p>
            <a:pPr lvl="0"/>
            <a:r>
              <a:rPr lang="en-GB" sz="2900" dirty="0" smtClean="0"/>
              <a:t>Monthly </a:t>
            </a:r>
            <a:r>
              <a:rPr lang="en-GB" sz="2900" dirty="0"/>
              <a:t>update article written by a partner for the local parish magazines</a:t>
            </a:r>
            <a:r>
              <a:rPr lang="en-GB" sz="2900" dirty="0" smtClean="0"/>
              <a:t>.</a:t>
            </a:r>
          </a:p>
          <a:p>
            <a:pPr lvl="0"/>
            <a:r>
              <a:rPr lang="en-GB" sz="2900" dirty="0" smtClean="0"/>
              <a:t>Active </a:t>
            </a:r>
            <a:r>
              <a:rPr lang="en-GB" sz="2900" dirty="0"/>
              <a:t>PPG group, meeting </a:t>
            </a:r>
            <a:r>
              <a:rPr lang="en-GB" sz="2900" dirty="0" smtClean="0"/>
              <a:t>bi-monthly</a:t>
            </a:r>
          </a:p>
          <a:p>
            <a:pPr lvl="0"/>
            <a:r>
              <a:rPr lang="en-GB" sz="2900" dirty="0" smtClean="0"/>
              <a:t>Training </a:t>
            </a:r>
            <a:r>
              <a:rPr lang="en-GB" sz="2900" dirty="0"/>
              <a:t>Practice (2 GP  partners are qualified trainers).</a:t>
            </a:r>
          </a:p>
          <a:p>
            <a:pPr lvl="0"/>
            <a:r>
              <a:rPr lang="en-GB" sz="2900" dirty="0"/>
              <a:t>Regularly host student nurses </a:t>
            </a:r>
          </a:p>
          <a:p>
            <a:pPr lvl="0"/>
            <a:r>
              <a:rPr lang="en-GB" sz="2900" dirty="0"/>
              <a:t>Host Paramedic Practitioner Placements.</a:t>
            </a:r>
          </a:p>
          <a:p>
            <a:pPr lvl="0"/>
            <a:r>
              <a:rPr lang="en-GB" sz="2900" dirty="0" smtClean="0"/>
              <a:t>Actively </a:t>
            </a:r>
            <a:r>
              <a:rPr lang="en-GB" sz="2900" dirty="0"/>
              <a:t>take part in Pilot schemes for example, Community </a:t>
            </a:r>
            <a:r>
              <a:rPr lang="en-GB" sz="2900" dirty="0" err="1"/>
              <a:t>tele-derm</a:t>
            </a:r>
            <a:r>
              <a:rPr lang="en-GB" sz="2900" dirty="0"/>
              <a:t> and MSK.</a:t>
            </a:r>
          </a:p>
          <a:p>
            <a:pPr lvl="0"/>
            <a:r>
              <a:rPr lang="en-GB" sz="2900" dirty="0"/>
              <a:t>Host the mobile Diabetic Eye Screening Service throughout the year.</a:t>
            </a:r>
          </a:p>
          <a:p>
            <a:pPr lvl="0"/>
            <a:r>
              <a:rPr lang="en-GB" sz="2900" dirty="0"/>
              <a:t>Host the National Blood donors collection van.</a:t>
            </a:r>
          </a:p>
          <a:p>
            <a:pPr lvl="0"/>
            <a:r>
              <a:rPr lang="en-GB" sz="2900" dirty="0"/>
              <a:t>In House </a:t>
            </a:r>
            <a:r>
              <a:rPr lang="en-GB" sz="2900" dirty="0" smtClean="0"/>
              <a:t>Physiotherapy</a:t>
            </a:r>
          </a:p>
          <a:p>
            <a:pPr lvl="0"/>
            <a:r>
              <a:rPr lang="en-GB" sz="2900" dirty="0" smtClean="0"/>
              <a:t>Daily MDT meeting, weekly extended MDT meeting</a:t>
            </a:r>
          </a:p>
          <a:p>
            <a:pPr lvl="0"/>
            <a:r>
              <a:rPr lang="en-GB" sz="2900" dirty="0" smtClean="0"/>
              <a:t>Weekly in-house education</a:t>
            </a:r>
            <a:endParaRPr lang="en-GB" sz="2900" dirty="0"/>
          </a:p>
        </p:txBody>
      </p:sp>
    </p:spTree>
    <p:extLst>
      <p:ext uri="{BB962C8B-B14F-4D97-AF65-F5344CB8AC3E}">
        <p14:creationId xmlns:p14="http://schemas.microsoft.com/office/powerpoint/2010/main" val="13244098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988840"/>
            <a:ext cx="8229600" cy="4464496"/>
          </a:xfrm>
        </p:spPr>
        <p:txBody>
          <a:bodyPr>
            <a:normAutofit fontScale="32500" lnSpcReduction="20000"/>
          </a:bodyPr>
          <a:lstStyle/>
          <a:p>
            <a:pPr marL="0" indent="0">
              <a:buNone/>
            </a:pPr>
            <a:r>
              <a:rPr lang="en-GB" sz="1800" dirty="0"/>
              <a:t> </a:t>
            </a:r>
          </a:p>
          <a:p>
            <a:pPr marL="0" indent="0">
              <a:buNone/>
            </a:pPr>
            <a:r>
              <a:rPr lang="en-GB" sz="5100" b="1" dirty="0"/>
              <a:t>Dispensary</a:t>
            </a:r>
            <a:endParaRPr lang="en-GB" sz="5100" dirty="0"/>
          </a:p>
          <a:p>
            <a:pPr lvl="0"/>
            <a:r>
              <a:rPr lang="en-GB" sz="5100" dirty="0"/>
              <a:t>Nomad trays completed for patients who have difficulties with their medication</a:t>
            </a:r>
          </a:p>
          <a:p>
            <a:pPr lvl="0"/>
            <a:r>
              <a:rPr lang="en-GB" sz="5100" dirty="0"/>
              <a:t>Delivery service for patients who are housebound.</a:t>
            </a:r>
          </a:p>
          <a:p>
            <a:pPr lvl="0"/>
            <a:r>
              <a:rPr lang="en-GB" sz="5100" dirty="0"/>
              <a:t>All staff at least NVQ level 2 Qualified</a:t>
            </a:r>
          </a:p>
          <a:p>
            <a:pPr lvl="0"/>
            <a:r>
              <a:rPr lang="en-GB" sz="5100" dirty="0"/>
              <a:t>Four staff qualified as registered pharmacy technicians.</a:t>
            </a:r>
          </a:p>
          <a:p>
            <a:pPr lvl="0"/>
            <a:r>
              <a:rPr lang="en-GB" sz="5100" dirty="0"/>
              <a:t>Credit card facility</a:t>
            </a:r>
          </a:p>
          <a:p>
            <a:pPr lvl="0"/>
            <a:r>
              <a:rPr lang="en-GB" sz="5100" dirty="0"/>
              <a:t>Disposal of unwanted/used medications, including controlled drugs.</a:t>
            </a:r>
          </a:p>
          <a:p>
            <a:pPr lvl="0"/>
            <a:r>
              <a:rPr lang="en-GB" sz="5100" dirty="0"/>
              <a:t>Help and advice with your medication</a:t>
            </a:r>
          </a:p>
          <a:p>
            <a:pPr marL="0" indent="0">
              <a:buNone/>
            </a:pPr>
            <a:r>
              <a:rPr lang="en-GB" sz="5100" b="1" dirty="0"/>
              <a:t> </a:t>
            </a:r>
            <a:endParaRPr lang="en-GB" sz="5100" dirty="0"/>
          </a:p>
          <a:p>
            <a:pPr marL="0" indent="0">
              <a:buNone/>
            </a:pPr>
            <a:r>
              <a:rPr lang="en-GB" sz="5100" b="1" dirty="0"/>
              <a:t>Nursing</a:t>
            </a:r>
            <a:endParaRPr lang="en-GB" sz="5100" dirty="0"/>
          </a:p>
          <a:p>
            <a:pPr lvl="0"/>
            <a:r>
              <a:rPr lang="en-GB" sz="5100" dirty="0"/>
              <a:t>Lead practice nurse is a nurse prescriber</a:t>
            </a:r>
          </a:p>
          <a:p>
            <a:pPr lvl="0"/>
            <a:r>
              <a:rPr lang="en-GB" sz="5100" dirty="0"/>
              <a:t>Two practice nurses are mentors for student nurses</a:t>
            </a:r>
          </a:p>
          <a:p>
            <a:pPr lvl="0"/>
            <a:r>
              <a:rPr lang="en-GB" sz="5100" dirty="0"/>
              <a:t>All Practices Nurses have BSc in Adult Nursing</a:t>
            </a:r>
          </a:p>
          <a:p>
            <a:pPr lvl="0"/>
            <a:r>
              <a:rPr lang="en-GB" sz="5100" dirty="0"/>
              <a:t>Practice Nurse with women’s health diploma.</a:t>
            </a:r>
          </a:p>
          <a:p>
            <a:pPr marL="0" indent="0">
              <a:buNone/>
            </a:pPr>
            <a:r>
              <a:rPr lang="en-GB" sz="4400" b="1" dirty="0"/>
              <a:t> </a:t>
            </a:r>
            <a:endParaRPr lang="en-GB" sz="4400" b="1" dirty="0" smtClean="0"/>
          </a:p>
          <a:p>
            <a:pPr marL="0" indent="0">
              <a:buNone/>
            </a:pPr>
            <a:endParaRPr lang="en-GB" sz="4400" b="1" dirty="0"/>
          </a:p>
          <a:p>
            <a:pPr marL="0" indent="0">
              <a:buNone/>
            </a:pPr>
            <a:endParaRPr lang="en-GB" sz="4400" b="1" dirty="0" smtClean="0"/>
          </a:p>
          <a:p>
            <a:pPr marL="0" indent="0">
              <a:buNone/>
            </a:pPr>
            <a:endParaRPr lang="en-GB" sz="4400" b="1" dirty="0"/>
          </a:p>
          <a:p>
            <a:pPr marL="0" indent="0">
              <a:buNone/>
            </a:pPr>
            <a:endParaRPr lang="en-GB" sz="4400" b="1" dirty="0" smtClean="0"/>
          </a:p>
          <a:p>
            <a:pPr marL="0" indent="0">
              <a:buNone/>
            </a:pPr>
            <a:endParaRPr lang="en-GB" sz="4400" b="1" dirty="0"/>
          </a:p>
          <a:p>
            <a:pPr marL="0" indent="0">
              <a:buNone/>
            </a:pPr>
            <a:endParaRPr lang="en-GB" sz="4400" b="1" dirty="0" smtClean="0"/>
          </a:p>
          <a:p>
            <a:pPr marL="0" indent="0">
              <a:buNone/>
            </a:pPr>
            <a:endParaRPr lang="en-GB" sz="4400" b="1" dirty="0"/>
          </a:p>
          <a:p>
            <a:pPr marL="0" indent="0">
              <a:buNone/>
            </a:pPr>
            <a:endParaRPr lang="en-GB" sz="4400" b="1" dirty="0" smtClean="0"/>
          </a:p>
          <a:p>
            <a:pPr marL="0" indent="0">
              <a:buNone/>
            </a:pPr>
            <a:endParaRPr lang="en-GB" sz="4400" b="1" dirty="0"/>
          </a:p>
          <a:p>
            <a:pPr marL="0" indent="0">
              <a:buNone/>
            </a:pPr>
            <a:endParaRPr lang="en-GB" sz="4400" b="1" dirty="0" smtClean="0"/>
          </a:p>
          <a:p>
            <a:pPr marL="0" indent="0">
              <a:buNone/>
            </a:pPr>
            <a:endParaRPr lang="en-GB" sz="4400" b="1" dirty="0"/>
          </a:p>
          <a:p>
            <a:pPr marL="0" indent="0">
              <a:buNone/>
            </a:pPr>
            <a:endParaRPr lang="en-GB" sz="4400" b="1" dirty="0" smtClean="0"/>
          </a:p>
          <a:p>
            <a:pPr marL="0" indent="0">
              <a:buNone/>
            </a:pPr>
            <a:endParaRPr lang="en-GB" sz="4400" b="1" dirty="0"/>
          </a:p>
          <a:p>
            <a:pPr marL="0" indent="0">
              <a:buNone/>
            </a:pPr>
            <a:endParaRPr lang="en-GB" sz="4400" b="1" dirty="0" smtClean="0"/>
          </a:p>
          <a:p>
            <a:pPr marL="0" indent="0">
              <a:buNone/>
            </a:pPr>
            <a:endParaRPr lang="en-GB" sz="4400" b="1" dirty="0"/>
          </a:p>
          <a:p>
            <a:pPr marL="0" indent="0">
              <a:buNone/>
            </a:pPr>
            <a:endParaRPr lang="en-GB" sz="4400" b="1" dirty="0" smtClean="0"/>
          </a:p>
          <a:p>
            <a:pPr marL="0" indent="0">
              <a:buNone/>
            </a:pPr>
            <a:endParaRPr lang="en-GB" sz="4400" b="1" dirty="0"/>
          </a:p>
          <a:p>
            <a:pPr marL="0" indent="0">
              <a:buNone/>
            </a:pPr>
            <a:endParaRPr lang="en-GB" sz="4400" b="1" dirty="0" smtClean="0"/>
          </a:p>
          <a:p>
            <a:pPr marL="0" indent="0">
              <a:buNone/>
            </a:pPr>
            <a:endParaRPr lang="en-GB" sz="4400" b="1" dirty="0"/>
          </a:p>
          <a:p>
            <a:pPr marL="0" indent="0">
              <a:buNone/>
            </a:pPr>
            <a:endParaRPr lang="en-GB" sz="4400" b="1" dirty="0" smtClean="0"/>
          </a:p>
          <a:p>
            <a:pPr marL="0" indent="0">
              <a:buNone/>
            </a:pPr>
            <a:endParaRPr lang="en-GB" sz="4400" b="1" dirty="0"/>
          </a:p>
          <a:p>
            <a:pPr marL="0" indent="0">
              <a:buNone/>
            </a:pPr>
            <a:endParaRPr lang="en-GB" sz="4400" b="1" dirty="0" smtClean="0"/>
          </a:p>
          <a:p>
            <a:pPr marL="0" indent="0">
              <a:buNone/>
            </a:pPr>
            <a:endParaRPr lang="en-GB" sz="4400" b="1" dirty="0"/>
          </a:p>
          <a:p>
            <a:pPr marL="0" indent="0">
              <a:buNone/>
            </a:pPr>
            <a:endParaRPr lang="en-GB" sz="4400" b="1" dirty="0" smtClean="0"/>
          </a:p>
          <a:p>
            <a:pPr marL="0" indent="0">
              <a:buNone/>
            </a:pPr>
            <a:endParaRPr lang="en-GB" sz="4400" b="1" dirty="0"/>
          </a:p>
          <a:p>
            <a:pPr marL="0" indent="0">
              <a:buNone/>
            </a:pPr>
            <a:endParaRPr lang="en-GB" sz="4400" dirty="0"/>
          </a:p>
        </p:txBody>
      </p:sp>
      <p:sp>
        <p:nvSpPr>
          <p:cNvPr id="2" name="TextBox 1"/>
          <p:cNvSpPr txBox="1"/>
          <p:nvPr/>
        </p:nvSpPr>
        <p:spPr>
          <a:xfrm>
            <a:off x="611560" y="476672"/>
            <a:ext cx="7560840" cy="769441"/>
          </a:xfrm>
          <a:prstGeom prst="rect">
            <a:avLst/>
          </a:prstGeom>
          <a:noFill/>
        </p:spPr>
        <p:txBody>
          <a:bodyPr wrap="square" rtlCol="0">
            <a:spAutoFit/>
          </a:bodyPr>
          <a:lstStyle/>
          <a:p>
            <a:r>
              <a:rPr lang="en-GB" sz="4400" dirty="0" smtClean="0">
                <a:solidFill>
                  <a:schemeClr val="bg1"/>
                </a:solidFill>
              </a:rPr>
              <a:t>Why are we outstanding?</a:t>
            </a:r>
            <a:endParaRPr lang="en-GB" sz="4400" dirty="0">
              <a:solidFill>
                <a:schemeClr val="bg1"/>
              </a:solidFill>
            </a:endParaRPr>
          </a:p>
        </p:txBody>
      </p:sp>
    </p:spTree>
    <p:extLst>
      <p:ext uri="{BB962C8B-B14F-4D97-AF65-F5344CB8AC3E}">
        <p14:creationId xmlns:p14="http://schemas.microsoft.com/office/powerpoint/2010/main" val="4821522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8840"/>
            <a:ext cx="8229600" cy="4137323"/>
          </a:xfrm>
        </p:spPr>
        <p:txBody>
          <a:bodyPr>
            <a:normAutofit fontScale="92500"/>
          </a:bodyPr>
          <a:lstStyle/>
          <a:p>
            <a:pPr marL="0" indent="0">
              <a:buNone/>
            </a:pPr>
            <a:r>
              <a:rPr lang="en-GB" sz="2600" b="1" dirty="0"/>
              <a:t>Reception/Admin</a:t>
            </a:r>
            <a:endParaRPr lang="en-GB" sz="2600" dirty="0"/>
          </a:p>
          <a:p>
            <a:pPr lvl="0"/>
            <a:r>
              <a:rPr lang="en-GB" sz="2600" dirty="0"/>
              <a:t>First Aid trained member of the team.</a:t>
            </a:r>
          </a:p>
          <a:p>
            <a:pPr lvl="0"/>
            <a:r>
              <a:rPr lang="en-GB" sz="2600" dirty="0"/>
              <a:t>Hearing loop in place </a:t>
            </a:r>
          </a:p>
          <a:p>
            <a:pPr lvl="0"/>
            <a:r>
              <a:rPr lang="en-GB" sz="2600" dirty="0"/>
              <a:t>On –line appointments available</a:t>
            </a:r>
          </a:p>
          <a:p>
            <a:pPr lvl="0"/>
            <a:r>
              <a:rPr lang="en-GB" sz="2600" dirty="0"/>
              <a:t>Comprehensive web site with self-help guides and videos, leaflets available in a selection of non-English languages.</a:t>
            </a:r>
          </a:p>
          <a:p>
            <a:pPr lvl="0"/>
            <a:r>
              <a:rPr lang="en-GB" sz="2600" dirty="0"/>
              <a:t>Self-check-in system available.</a:t>
            </a:r>
          </a:p>
          <a:p>
            <a:pPr lvl="0"/>
            <a:r>
              <a:rPr lang="en-GB" sz="2600" dirty="0"/>
              <a:t>Text reminder service in place for patients</a:t>
            </a:r>
          </a:p>
          <a:p>
            <a:pPr lvl="0"/>
            <a:r>
              <a:rPr lang="en-GB" sz="2600" dirty="0"/>
              <a:t>Sympathy cards sent to relatives of bereaved patients. </a:t>
            </a:r>
          </a:p>
          <a:p>
            <a:pPr marL="0" indent="0">
              <a:buNone/>
            </a:pPr>
            <a:endParaRPr lang="en-GB" sz="1800" dirty="0"/>
          </a:p>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332656"/>
            <a:ext cx="7808913" cy="1176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75303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GB" dirty="0" smtClean="0"/>
              <a:t>Meeting demand with diminishing levels of funding</a:t>
            </a:r>
          </a:p>
          <a:p>
            <a:r>
              <a:rPr lang="en-GB" dirty="0" smtClean="0"/>
              <a:t>Transition from PMS to GMS with a further reduction in funding</a:t>
            </a:r>
          </a:p>
          <a:p>
            <a:r>
              <a:rPr lang="en-GB" dirty="0" smtClean="0"/>
              <a:t>Managing patient expectations with a declining hospital service. (currently a six week wait to read MRI/CT leading to many patient calls to us)</a:t>
            </a:r>
          </a:p>
          <a:p>
            <a:r>
              <a:rPr lang="en-GB" dirty="0" smtClean="0"/>
              <a:t>Dealing with requests to chase up hospital results and appointments when the hospital will not answer the phone or in the case of x-ray declines to send result over.</a:t>
            </a:r>
          </a:p>
          <a:p>
            <a:pPr marL="0" indent="0">
              <a:buNone/>
            </a:pPr>
            <a:endParaRPr lang="en-GB" dirty="0"/>
          </a:p>
        </p:txBody>
      </p:sp>
      <p:sp>
        <p:nvSpPr>
          <p:cNvPr id="2" name="Title 1"/>
          <p:cNvSpPr>
            <a:spLocks noGrp="1"/>
          </p:cNvSpPr>
          <p:nvPr>
            <p:ph type="title"/>
          </p:nvPr>
        </p:nvSpPr>
        <p:spPr/>
        <p:txBody>
          <a:bodyPr/>
          <a:lstStyle/>
          <a:p>
            <a:r>
              <a:rPr lang="en-GB" dirty="0" smtClean="0"/>
              <a:t>What do we find difficult?</a:t>
            </a:r>
            <a:endParaRPr lang="en-GB" dirty="0"/>
          </a:p>
        </p:txBody>
      </p:sp>
    </p:spTree>
    <p:extLst>
      <p:ext uri="{BB962C8B-B14F-4D97-AF65-F5344CB8AC3E}">
        <p14:creationId xmlns:p14="http://schemas.microsoft.com/office/powerpoint/2010/main" val="1973455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We have </a:t>
            </a:r>
            <a:r>
              <a:rPr lang="en-GB" u="sng" dirty="0" smtClean="0"/>
              <a:t>daily</a:t>
            </a:r>
            <a:r>
              <a:rPr lang="en-GB" dirty="0" smtClean="0"/>
              <a:t> MDM meetings attended by all of the doctors and nurse practitioner and any district nurses able to attend. This serves to allow discussion of complex cases, hand over of patients and teaching of our trainees, nurse practitioner and doctors. This is an unusual practice but one that we feel re-pays the time spent by increasing knowledge and patient safety.</a:t>
            </a:r>
            <a:endParaRPr lang="en-GB" dirty="0"/>
          </a:p>
        </p:txBody>
      </p:sp>
      <p:sp>
        <p:nvSpPr>
          <p:cNvPr id="3" name="Title 2"/>
          <p:cNvSpPr>
            <a:spLocks noGrp="1"/>
          </p:cNvSpPr>
          <p:nvPr>
            <p:ph type="title"/>
          </p:nvPr>
        </p:nvSpPr>
        <p:spPr/>
        <p:txBody>
          <a:bodyPr/>
          <a:lstStyle/>
          <a:p>
            <a:r>
              <a:rPr lang="en-GB" dirty="0" smtClean="0"/>
              <a:t>Are we safe?</a:t>
            </a:r>
            <a:endParaRPr lang="en-GB" dirty="0"/>
          </a:p>
        </p:txBody>
      </p:sp>
    </p:spTree>
    <p:extLst>
      <p:ext uri="{BB962C8B-B14F-4D97-AF65-F5344CB8AC3E}">
        <p14:creationId xmlns:p14="http://schemas.microsoft.com/office/powerpoint/2010/main" val="1387168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GB" dirty="0" smtClean="0"/>
              <a:t>We also meet the extended clinical team every Friday as well as the Social Services and Elderly mental health team who attend periodically to discuss patients.</a:t>
            </a:r>
          </a:p>
          <a:p>
            <a:r>
              <a:rPr lang="en-GB" dirty="0" smtClean="0"/>
              <a:t>This serves as an educational meeting where a presentation is given (see list of presentations)</a:t>
            </a:r>
          </a:p>
          <a:p>
            <a:r>
              <a:rPr lang="en-GB" dirty="0" smtClean="0"/>
              <a:t>We openly discuss Significant Events and how such events might be prevented in future and discuss change of practice resulting from these discussions. (see minutes)</a:t>
            </a:r>
            <a:endParaRPr lang="en-GB" dirty="0"/>
          </a:p>
        </p:txBody>
      </p:sp>
      <p:sp>
        <p:nvSpPr>
          <p:cNvPr id="3" name="Title 2"/>
          <p:cNvSpPr>
            <a:spLocks noGrp="1"/>
          </p:cNvSpPr>
          <p:nvPr>
            <p:ph type="title"/>
          </p:nvPr>
        </p:nvSpPr>
        <p:spPr/>
        <p:txBody>
          <a:bodyPr/>
          <a:lstStyle/>
          <a:p>
            <a:r>
              <a:rPr lang="en-GB" dirty="0" smtClean="0"/>
              <a:t>Are we safe</a:t>
            </a:r>
            <a:endParaRPr lang="en-GB" dirty="0"/>
          </a:p>
        </p:txBody>
      </p:sp>
    </p:spTree>
    <p:extLst>
      <p:ext uri="{BB962C8B-B14F-4D97-AF65-F5344CB8AC3E}">
        <p14:creationId xmlns:p14="http://schemas.microsoft.com/office/powerpoint/2010/main" val="11156756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As a training practice, we attend training events to help improve teaching  and oversight of ST trainees to ensure patient safety is maintained.</a:t>
            </a:r>
          </a:p>
          <a:p>
            <a:r>
              <a:rPr lang="en-GB" dirty="0"/>
              <a:t>We have a safeguarding lead, policies and protocols in place to ensure appropriate management of such cases.</a:t>
            </a:r>
          </a:p>
          <a:p>
            <a:r>
              <a:rPr lang="en-GB" dirty="0"/>
              <a:t>We have an infection control lead, Julie Thomas and have protocols in place.</a:t>
            </a:r>
          </a:p>
          <a:p>
            <a:endParaRPr lang="en-GB" dirty="0" smtClean="0"/>
          </a:p>
          <a:p>
            <a:endParaRPr lang="en-GB" dirty="0"/>
          </a:p>
        </p:txBody>
      </p:sp>
      <p:sp>
        <p:nvSpPr>
          <p:cNvPr id="3" name="Title 2"/>
          <p:cNvSpPr>
            <a:spLocks noGrp="1"/>
          </p:cNvSpPr>
          <p:nvPr>
            <p:ph type="title"/>
          </p:nvPr>
        </p:nvSpPr>
        <p:spPr/>
        <p:txBody>
          <a:bodyPr/>
          <a:lstStyle/>
          <a:p>
            <a:r>
              <a:rPr lang="en-GB" dirty="0" smtClean="0"/>
              <a:t>Are we safe</a:t>
            </a:r>
            <a:endParaRPr lang="en-GB" dirty="0"/>
          </a:p>
        </p:txBody>
      </p:sp>
    </p:spTree>
    <p:extLst>
      <p:ext uri="{BB962C8B-B14F-4D97-AF65-F5344CB8AC3E}">
        <p14:creationId xmlns:p14="http://schemas.microsoft.com/office/powerpoint/2010/main" val="3338702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We have changed our booking system in response to patient demand for improved access. We have markedly increased the number of patient contacts through offering a phone service. </a:t>
            </a:r>
          </a:p>
          <a:p>
            <a:r>
              <a:rPr lang="en-GB" dirty="0" smtClean="0"/>
              <a:t>When initially this seemed to disadvantage some groups who did not like phone consultations or found that work prevented them from receiving calls, we adjusted the system to allow booked routine face to face appointments.</a:t>
            </a:r>
            <a:endParaRPr lang="en-GB" dirty="0"/>
          </a:p>
        </p:txBody>
      </p:sp>
      <p:sp>
        <p:nvSpPr>
          <p:cNvPr id="3" name="Title 2"/>
          <p:cNvSpPr>
            <a:spLocks noGrp="1"/>
          </p:cNvSpPr>
          <p:nvPr>
            <p:ph type="title"/>
          </p:nvPr>
        </p:nvSpPr>
        <p:spPr/>
        <p:txBody>
          <a:bodyPr/>
          <a:lstStyle/>
          <a:p>
            <a:r>
              <a:rPr lang="en-GB" dirty="0" smtClean="0"/>
              <a:t>Are we effective</a:t>
            </a:r>
            <a:endParaRPr lang="en-GB" dirty="0"/>
          </a:p>
        </p:txBody>
      </p:sp>
    </p:spTree>
    <p:extLst>
      <p:ext uri="{BB962C8B-B14F-4D97-AF65-F5344CB8AC3E}">
        <p14:creationId xmlns:p14="http://schemas.microsoft.com/office/powerpoint/2010/main" val="374612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We use computer generated templates to ensure details are standardised and comprehensive</a:t>
            </a:r>
          </a:p>
          <a:p>
            <a:r>
              <a:rPr lang="en-GB" dirty="0" smtClean="0"/>
              <a:t>The referral management tool is installed on our desktops to improve management and follow guidance</a:t>
            </a:r>
          </a:p>
          <a:p>
            <a:endParaRPr lang="en-GB" dirty="0"/>
          </a:p>
        </p:txBody>
      </p:sp>
      <p:sp>
        <p:nvSpPr>
          <p:cNvPr id="3" name="Title 2"/>
          <p:cNvSpPr>
            <a:spLocks noGrp="1"/>
          </p:cNvSpPr>
          <p:nvPr>
            <p:ph type="title"/>
          </p:nvPr>
        </p:nvSpPr>
        <p:spPr/>
        <p:txBody>
          <a:bodyPr/>
          <a:lstStyle/>
          <a:p>
            <a:r>
              <a:rPr lang="en-GB" dirty="0" smtClean="0"/>
              <a:t>Are we effective</a:t>
            </a:r>
            <a:endParaRPr lang="en-GB" dirty="0"/>
          </a:p>
        </p:txBody>
      </p:sp>
    </p:spTree>
    <p:extLst>
      <p:ext uri="{BB962C8B-B14F-4D97-AF65-F5344CB8AC3E}">
        <p14:creationId xmlns:p14="http://schemas.microsoft.com/office/powerpoint/2010/main" val="1055424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GB" dirty="0" smtClean="0"/>
              <a:t>We have specialist skills in house in;</a:t>
            </a:r>
          </a:p>
          <a:p>
            <a:r>
              <a:rPr lang="en-GB" dirty="0" smtClean="0"/>
              <a:t>Cardiology</a:t>
            </a:r>
          </a:p>
          <a:p>
            <a:r>
              <a:rPr lang="en-GB" dirty="0" smtClean="0"/>
              <a:t>Dermatology</a:t>
            </a:r>
          </a:p>
          <a:p>
            <a:r>
              <a:rPr lang="en-GB" dirty="0" smtClean="0"/>
              <a:t>Minor Surgery</a:t>
            </a:r>
          </a:p>
          <a:p>
            <a:r>
              <a:rPr lang="en-GB" dirty="0" smtClean="0"/>
              <a:t>Occupational Health</a:t>
            </a:r>
          </a:p>
          <a:p>
            <a:r>
              <a:rPr lang="en-GB" dirty="0" smtClean="0"/>
              <a:t>Gastroenterology</a:t>
            </a:r>
          </a:p>
          <a:p>
            <a:r>
              <a:rPr lang="en-GB" dirty="0" smtClean="0"/>
              <a:t>Vasectomies</a:t>
            </a:r>
          </a:p>
          <a:p>
            <a:r>
              <a:rPr lang="en-GB" dirty="0" smtClean="0"/>
              <a:t>Health Care of the Elderly</a:t>
            </a:r>
          </a:p>
          <a:p>
            <a:r>
              <a:rPr lang="en-GB" dirty="0" err="1" smtClean="0"/>
              <a:t>Womans</a:t>
            </a:r>
            <a:r>
              <a:rPr lang="en-GB" dirty="0" smtClean="0"/>
              <a:t> Health</a:t>
            </a:r>
          </a:p>
          <a:p>
            <a:r>
              <a:rPr lang="en-GB" dirty="0" smtClean="0"/>
              <a:t>This allows partners to tap into this expertise in our daily MDM meetings.</a:t>
            </a:r>
            <a:endParaRPr lang="en-GB" dirty="0"/>
          </a:p>
        </p:txBody>
      </p:sp>
      <p:sp>
        <p:nvSpPr>
          <p:cNvPr id="3" name="Title 2"/>
          <p:cNvSpPr>
            <a:spLocks noGrp="1"/>
          </p:cNvSpPr>
          <p:nvPr>
            <p:ph type="title"/>
          </p:nvPr>
        </p:nvSpPr>
        <p:spPr/>
        <p:txBody>
          <a:bodyPr/>
          <a:lstStyle/>
          <a:p>
            <a:r>
              <a:rPr lang="en-GB" dirty="0" smtClean="0"/>
              <a:t>Are we effective</a:t>
            </a:r>
            <a:endParaRPr lang="en-GB" dirty="0"/>
          </a:p>
        </p:txBody>
      </p:sp>
    </p:spTree>
    <p:extLst>
      <p:ext uri="{BB962C8B-B14F-4D97-AF65-F5344CB8AC3E}">
        <p14:creationId xmlns:p14="http://schemas.microsoft.com/office/powerpoint/2010/main" val="9628908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515</TotalTime>
  <Words>2141</Words>
  <Application>Microsoft Office PowerPoint</Application>
  <PresentationFormat>On-screen Show (4:3)</PresentationFormat>
  <Paragraphs>222</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Waveform</vt:lpstr>
      <vt:lpstr>Welcome to Wye Surgery</vt:lpstr>
      <vt:lpstr>About us</vt:lpstr>
      <vt:lpstr>The Team</vt:lpstr>
      <vt:lpstr>Are we safe?</vt:lpstr>
      <vt:lpstr>Are we safe</vt:lpstr>
      <vt:lpstr>Are we safe</vt:lpstr>
      <vt:lpstr>Are we effective</vt:lpstr>
      <vt:lpstr>Are we effective</vt:lpstr>
      <vt:lpstr>Are we effective</vt:lpstr>
      <vt:lpstr>Are we effective</vt:lpstr>
      <vt:lpstr>Are we effective</vt:lpstr>
      <vt:lpstr>Are we effective</vt:lpstr>
      <vt:lpstr>Are we effective</vt:lpstr>
      <vt:lpstr>Are we effective</vt:lpstr>
      <vt:lpstr>Are we effective?</vt:lpstr>
      <vt:lpstr>Are we caring</vt:lpstr>
      <vt:lpstr>Are we caring?</vt:lpstr>
      <vt:lpstr>Are we caring</vt:lpstr>
      <vt:lpstr>Are we responsive</vt:lpstr>
      <vt:lpstr>Are we responsive</vt:lpstr>
      <vt:lpstr>Are we responsive</vt:lpstr>
      <vt:lpstr>Are we well-led</vt:lpstr>
      <vt:lpstr>Are we well-led</vt:lpstr>
      <vt:lpstr>Older people</vt:lpstr>
      <vt:lpstr>Older People</vt:lpstr>
      <vt:lpstr>People with long term conditions</vt:lpstr>
      <vt:lpstr>Families, Children and Young People</vt:lpstr>
      <vt:lpstr>Working age patients</vt:lpstr>
      <vt:lpstr>People whose circumstances  may make them vulnerable</vt:lpstr>
      <vt:lpstr>People with dementia or mental health problems</vt:lpstr>
      <vt:lpstr>PowerPoint Presentation</vt:lpstr>
      <vt:lpstr>PowerPoint Presentation</vt:lpstr>
      <vt:lpstr>PowerPoint Presentation</vt:lpstr>
      <vt:lpstr>What do we find difficult?</vt:lpstr>
    </vt:vector>
  </TitlesOfParts>
  <Company>Kent and Medway NHS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Goodman</dc:creator>
  <cp:lastModifiedBy>Allan Fox</cp:lastModifiedBy>
  <cp:revision>33</cp:revision>
  <cp:lastPrinted>2016-08-18T14:14:54Z</cp:lastPrinted>
  <dcterms:created xsi:type="dcterms:W3CDTF">2016-07-13T06:50:34Z</dcterms:created>
  <dcterms:modified xsi:type="dcterms:W3CDTF">2016-11-22T10:36:17Z</dcterms:modified>
</cp:coreProperties>
</file>